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8" r:id="rId10"/>
    <p:sldId id="272" r:id="rId11"/>
    <p:sldId id="269" r:id="rId12"/>
    <p:sldId id="270" r:id="rId13"/>
    <p:sldId id="271" r:id="rId14"/>
    <p:sldId id="264" r:id="rId15"/>
    <p:sldId id="267" r:id="rId16"/>
  </p:sldIdLst>
  <p:sldSz cx="18288000" cy="10287000"/>
  <p:notesSz cx="6858000" cy="9144000"/>
  <p:embeddedFontLst>
    <p:embeddedFont>
      <p:font typeface="Gaegu" pitchFamily="2" charset="0"/>
      <p:regular r:id="rId17"/>
    </p:embeddedFont>
    <p:embeddedFont>
      <p:font typeface="Gaegu Bold"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4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4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sp>
        <p:nvSpPr>
          <p:cNvPr id="6" name="Freeform 6"/>
          <p:cNvSpPr/>
          <p:nvPr/>
        </p:nvSpPr>
        <p:spPr>
          <a:xfrm>
            <a:off x="14005024" y="315715"/>
            <a:ext cx="2584731" cy="2702665"/>
          </a:xfrm>
          <a:custGeom>
            <a:avLst/>
            <a:gdLst/>
            <a:ahLst/>
            <a:cxnLst/>
            <a:rect l="l" t="t" r="r" b="b"/>
            <a:pathLst>
              <a:path w="2584731" h="2702665">
                <a:moveTo>
                  <a:pt x="0" y="0"/>
                </a:moveTo>
                <a:lnTo>
                  <a:pt x="2584730" y="0"/>
                </a:lnTo>
                <a:lnTo>
                  <a:pt x="2584730" y="2702665"/>
                </a:lnTo>
                <a:lnTo>
                  <a:pt x="0" y="27026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658338" y="6662034"/>
            <a:ext cx="2286109" cy="1729130"/>
          </a:xfrm>
          <a:custGeom>
            <a:avLst/>
            <a:gdLst/>
            <a:ahLst/>
            <a:cxnLst/>
            <a:rect l="l" t="t" r="r" b="b"/>
            <a:pathLst>
              <a:path w="2286109" h="1729130">
                <a:moveTo>
                  <a:pt x="0" y="0"/>
                </a:moveTo>
                <a:lnTo>
                  <a:pt x="2286110" y="0"/>
                </a:lnTo>
                <a:lnTo>
                  <a:pt x="2286110" y="1729130"/>
                </a:lnTo>
                <a:lnTo>
                  <a:pt x="0" y="1729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64795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282976" y="2488502"/>
            <a:ext cx="9722047" cy="2778838"/>
          </a:xfrm>
          <a:prstGeom prst="rect">
            <a:avLst/>
          </a:prstGeom>
        </p:spPr>
        <p:txBody>
          <a:bodyPr lIns="0" tIns="0" rIns="0" bIns="0" rtlCol="0" anchor="t">
            <a:spAutoFit/>
          </a:bodyPr>
          <a:lstStyle/>
          <a:p>
            <a:pPr algn="ctr">
              <a:lnSpc>
                <a:spcPts val="10817"/>
              </a:lnSpc>
            </a:pPr>
            <a:r>
              <a:rPr lang="en-US" sz="12019" dirty="0">
                <a:solidFill>
                  <a:srgbClr val="000000"/>
                </a:solidFill>
                <a:latin typeface="Gaegu Bold"/>
              </a:rPr>
              <a:t>Music Store Analysis</a:t>
            </a:r>
          </a:p>
        </p:txBody>
      </p:sp>
      <p:sp>
        <p:nvSpPr>
          <p:cNvPr id="12" name="TextBox 12"/>
          <p:cNvSpPr txBox="1"/>
          <p:nvPr/>
        </p:nvSpPr>
        <p:spPr>
          <a:xfrm>
            <a:off x="4660389" y="6062159"/>
            <a:ext cx="8967222" cy="1205458"/>
          </a:xfrm>
          <a:prstGeom prst="rect">
            <a:avLst/>
          </a:prstGeom>
        </p:spPr>
        <p:txBody>
          <a:bodyPr lIns="0" tIns="0" rIns="0" bIns="0" rtlCol="0" anchor="t">
            <a:spAutoFit/>
          </a:bodyPr>
          <a:lstStyle/>
          <a:p>
            <a:pPr algn="ctr">
              <a:lnSpc>
                <a:spcPts val="4680"/>
              </a:lnSpc>
            </a:pPr>
            <a:r>
              <a:rPr lang="en-US" sz="4000" b="0" i="0" dirty="0">
                <a:solidFill>
                  <a:srgbClr val="1F2328"/>
                </a:solidFill>
                <a:effectLst/>
                <a:highlight>
                  <a:srgbClr val="FFFFFF"/>
                </a:highlight>
              </a:rPr>
              <a:t>SQL project to analyze online music store data</a:t>
            </a:r>
            <a:endParaRPr lang="en-US" sz="3900" dirty="0">
              <a:solidFill>
                <a:srgbClr val="000000"/>
              </a:solidFill>
            </a:endParaRPr>
          </a:p>
        </p:txBody>
      </p:sp>
      <p:grpSp>
        <p:nvGrpSpPr>
          <p:cNvPr id="13" name="Group 13"/>
          <p:cNvGrpSpPr/>
          <p:nvPr/>
        </p:nvGrpSpPr>
        <p:grpSpPr>
          <a:xfrm>
            <a:off x="17811670" y="-234270"/>
            <a:ext cx="3086100" cy="10765770"/>
            <a:chOff x="0" y="0"/>
            <a:chExt cx="812800" cy="2835429"/>
          </a:xfrm>
        </p:grpSpPr>
        <p:sp>
          <p:nvSpPr>
            <p:cNvPr id="14" name="Freeform 14"/>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5" name="TextBox 15"/>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3083F8EA-9E3E-65A6-444C-1BB2FA3855ED}"/>
              </a:ext>
            </a:extLst>
          </p:cNvPr>
          <p:cNvSpPr txBox="1"/>
          <p:nvPr/>
        </p:nvSpPr>
        <p:spPr>
          <a:xfrm>
            <a:off x="9260238" y="8039100"/>
            <a:ext cx="4952442" cy="523220"/>
          </a:xfrm>
          <a:prstGeom prst="rect">
            <a:avLst/>
          </a:prstGeom>
          <a:noFill/>
        </p:spPr>
        <p:txBody>
          <a:bodyPr wrap="square" rtlCol="0">
            <a:spAutoFit/>
          </a:bodyPr>
          <a:lstStyle/>
          <a:p>
            <a:r>
              <a:rPr lang="en-US" sz="2800" dirty="0"/>
              <a:t>- Vaibhav Nikam</a:t>
            </a:r>
            <a:endParaRPr lang="en-I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4584652" y="5957147"/>
            <a:ext cx="2911221" cy="4114800"/>
          </a:xfrm>
          <a:custGeom>
            <a:avLst/>
            <a:gdLst/>
            <a:ahLst/>
            <a:cxnLst/>
            <a:rect l="l" t="t" r="r" b="b"/>
            <a:pathLst>
              <a:path w="2911221" h="4114800">
                <a:moveTo>
                  <a:pt x="2911221" y="0"/>
                </a:moveTo>
                <a:lnTo>
                  <a:pt x="0" y="0"/>
                </a:lnTo>
                <a:lnTo>
                  <a:pt x="0" y="4114800"/>
                </a:lnTo>
                <a:lnTo>
                  <a:pt x="2911221" y="4114800"/>
                </a:lnTo>
                <a:lnTo>
                  <a:pt x="291122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5193476" y="0"/>
            <a:ext cx="2837042" cy="2197418"/>
          </a:xfrm>
          <a:custGeom>
            <a:avLst/>
            <a:gdLst/>
            <a:ahLst/>
            <a:cxnLst/>
            <a:rect l="l" t="t" r="r" b="b"/>
            <a:pathLst>
              <a:path w="2837042" h="2197418">
                <a:moveTo>
                  <a:pt x="0" y="0"/>
                </a:moveTo>
                <a:lnTo>
                  <a:pt x="2837042" y="0"/>
                </a:lnTo>
                <a:lnTo>
                  <a:pt x="2837042" y="2197418"/>
                </a:lnTo>
                <a:lnTo>
                  <a:pt x="0" y="21974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3020007" y="1960668"/>
            <a:ext cx="9722047" cy="749885"/>
          </a:xfrm>
          <a:prstGeom prst="rect">
            <a:avLst/>
          </a:prstGeom>
        </p:spPr>
        <p:txBody>
          <a:bodyPr lIns="0" tIns="0" rIns="0" bIns="0" rtlCol="0" anchor="t">
            <a:spAutoFit/>
          </a:bodyPr>
          <a:lstStyle/>
          <a:p>
            <a:pPr algn="l">
              <a:lnSpc>
                <a:spcPts val="5849"/>
              </a:lnSpc>
            </a:pPr>
            <a:endParaRPr lang="en-US" sz="6499" dirty="0">
              <a:solidFill>
                <a:srgbClr val="000000"/>
              </a:solidFill>
              <a:latin typeface="Gaegu Bold"/>
            </a:endParaRPr>
          </a:p>
        </p:txBody>
      </p:sp>
      <p:sp>
        <p:nvSpPr>
          <p:cNvPr id="15" name="TextBox 14">
            <a:extLst>
              <a:ext uri="{FF2B5EF4-FFF2-40B4-BE49-F238E27FC236}">
                <a16:creationId xmlns:a16="http://schemas.microsoft.com/office/drawing/2014/main" id="{C63D3F25-DB97-4440-88FB-ADB9B4C2B1A5}"/>
              </a:ext>
            </a:extLst>
          </p:cNvPr>
          <p:cNvSpPr txBox="1"/>
          <p:nvPr/>
        </p:nvSpPr>
        <p:spPr>
          <a:xfrm>
            <a:off x="2949447" y="1960668"/>
            <a:ext cx="184731" cy="369332"/>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57AC6A80-AF45-0E03-00CF-775B60614EA2}"/>
              </a:ext>
            </a:extLst>
          </p:cNvPr>
          <p:cNvSpPr txBox="1"/>
          <p:nvPr/>
        </p:nvSpPr>
        <p:spPr>
          <a:xfrm>
            <a:off x="2514599" y="1714500"/>
            <a:ext cx="13357435" cy="1569660"/>
          </a:xfrm>
          <a:prstGeom prst="rect">
            <a:avLst/>
          </a:prstGeom>
          <a:noFill/>
        </p:spPr>
        <p:txBody>
          <a:bodyPr wrap="square" rtlCol="0">
            <a:spAutoFit/>
          </a:bodyPr>
          <a:lstStyle/>
          <a:p>
            <a:r>
              <a:rPr lang="en-US" sz="3200" dirty="0"/>
              <a:t>Let's invite the artists who have written the most rock music in our dataset. Write a query that returns the Artist name and total track count of the top 10 rock bands</a:t>
            </a:r>
            <a:endParaRPr lang="en-IN" sz="3200" dirty="0"/>
          </a:p>
        </p:txBody>
      </p:sp>
      <p:pic>
        <p:nvPicPr>
          <p:cNvPr id="17" name="Picture 16">
            <a:extLst>
              <a:ext uri="{FF2B5EF4-FFF2-40B4-BE49-F238E27FC236}">
                <a16:creationId xmlns:a16="http://schemas.microsoft.com/office/drawing/2014/main" id="{853DDFE7-A0A0-5C00-9A63-24F48BF08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711" y="3284160"/>
            <a:ext cx="6569009" cy="3230940"/>
          </a:xfrm>
          <a:prstGeom prst="rect">
            <a:avLst/>
          </a:prstGeom>
        </p:spPr>
      </p:pic>
      <p:pic>
        <p:nvPicPr>
          <p:cNvPr id="21" name="Picture 20">
            <a:extLst>
              <a:ext uri="{FF2B5EF4-FFF2-40B4-BE49-F238E27FC236}">
                <a16:creationId xmlns:a16="http://schemas.microsoft.com/office/drawing/2014/main" id="{9DF18C6C-D6A4-6EE6-6D0C-C34F71DC33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5000" y="3284160"/>
            <a:ext cx="5597402" cy="4992459"/>
          </a:xfrm>
          <a:prstGeom prst="rect">
            <a:avLst/>
          </a:prstGeom>
        </p:spPr>
      </p:pic>
    </p:spTree>
    <p:extLst>
      <p:ext uri="{BB962C8B-B14F-4D97-AF65-F5344CB8AC3E}">
        <p14:creationId xmlns:p14="http://schemas.microsoft.com/office/powerpoint/2010/main" val="388447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400800" y="8481313"/>
            <a:ext cx="4682627" cy="2300340"/>
          </a:xfrm>
          <a:custGeom>
            <a:avLst/>
            <a:gdLst/>
            <a:ahLst/>
            <a:cxnLst/>
            <a:rect l="l" t="t" r="r" b="b"/>
            <a:pathLst>
              <a:path w="4682627" h="2300340">
                <a:moveTo>
                  <a:pt x="0" y="0"/>
                </a:moveTo>
                <a:lnTo>
                  <a:pt x="4682627" y="0"/>
                </a:lnTo>
                <a:lnTo>
                  <a:pt x="4682627" y="2300341"/>
                </a:lnTo>
                <a:lnTo>
                  <a:pt x="0" y="2300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2">
            <a:extLst>
              <a:ext uri="{FF2B5EF4-FFF2-40B4-BE49-F238E27FC236}">
                <a16:creationId xmlns:a16="http://schemas.microsoft.com/office/drawing/2014/main" id="{9F6BDFE9-0F98-AA6F-4CBF-A9AB53D11F06}"/>
              </a:ext>
            </a:extLst>
          </p:cNvPr>
          <p:cNvSpPr txBox="1"/>
          <p:nvPr/>
        </p:nvSpPr>
        <p:spPr>
          <a:xfrm>
            <a:off x="2514600" y="1618603"/>
            <a:ext cx="12015531" cy="769441"/>
          </a:xfrm>
          <a:prstGeom prst="rect">
            <a:avLst/>
          </a:prstGeom>
          <a:noFill/>
        </p:spPr>
        <p:txBody>
          <a:bodyPr wrap="square" rtlCol="0">
            <a:spAutoFit/>
          </a:bodyPr>
          <a:lstStyle/>
          <a:p>
            <a:endParaRPr lang="en-IN" sz="4400" dirty="0"/>
          </a:p>
        </p:txBody>
      </p:sp>
      <p:sp>
        <p:nvSpPr>
          <p:cNvPr id="12" name="TextBox 11">
            <a:extLst>
              <a:ext uri="{FF2B5EF4-FFF2-40B4-BE49-F238E27FC236}">
                <a16:creationId xmlns:a16="http://schemas.microsoft.com/office/drawing/2014/main" id="{4724E47E-07F4-8D2C-9BF8-CA44060C02FC}"/>
              </a:ext>
            </a:extLst>
          </p:cNvPr>
          <p:cNvSpPr txBox="1"/>
          <p:nvPr/>
        </p:nvSpPr>
        <p:spPr>
          <a:xfrm>
            <a:off x="2514600" y="1618603"/>
            <a:ext cx="11887200" cy="1384995"/>
          </a:xfrm>
          <a:prstGeom prst="rect">
            <a:avLst/>
          </a:prstGeom>
          <a:noFill/>
        </p:spPr>
        <p:txBody>
          <a:bodyPr wrap="square" rtlCol="0">
            <a:spAutoFit/>
          </a:bodyPr>
          <a:lstStyle/>
          <a:p>
            <a:r>
              <a:rPr lang="en-US" sz="2800" dirty="0"/>
              <a:t>Return all the track names that have a song length longer than the average song length. Return the Name and Milliseconds for each track. Order by the song length with the longest songs listed first</a:t>
            </a:r>
            <a:endParaRPr lang="en-IN" sz="2800" dirty="0"/>
          </a:p>
        </p:txBody>
      </p:sp>
      <p:pic>
        <p:nvPicPr>
          <p:cNvPr id="16" name="Picture 15">
            <a:extLst>
              <a:ext uri="{FF2B5EF4-FFF2-40B4-BE49-F238E27FC236}">
                <a16:creationId xmlns:a16="http://schemas.microsoft.com/office/drawing/2014/main" id="{496114C9-AB99-6ABA-FEDD-0C900815A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097" y="3121725"/>
            <a:ext cx="4682627" cy="1686906"/>
          </a:xfrm>
          <a:prstGeom prst="rect">
            <a:avLst/>
          </a:prstGeom>
        </p:spPr>
      </p:pic>
      <p:pic>
        <p:nvPicPr>
          <p:cNvPr id="19" name="Picture 18">
            <a:extLst>
              <a:ext uri="{FF2B5EF4-FFF2-40B4-BE49-F238E27FC236}">
                <a16:creationId xmlns:a16="http://schemas.microsoft.com/office/drawing/2014/main" id="{BA69AC87-EB94-F425-4738-AF65DE035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4841955"/>
            <a:ext cx="9380927" cy="3341749"/>
          </a:xfrm>
          <a:prstGeom prst="rect">
            <a:avLst/>
          </a:prstGeom>
        </p:spPr>
      </p:pic>
    </p:spTree>
    <p:extLst>
      <p:ext uri="{BB962C8B-B14F-4D97-AF65-F5344CB8AC3E}">
        <p14:creationId xmlns:p14="http://schemas.microsoft.com/office/powerpoint/2010/main" val="64066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1078570" y="548050"/>
            <a:ext cx="14784686" cy="8862649"/>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5063933" y="8057096"/>
            <a:ext cx="2948312" cy="3063182"/>
          </a:xfrm>
          <a:custGeom>
            <a:avLst/>
            <a:gdLst/>
            <a:ahLst/>
            <a:cxnLst/>
            <a:rect l="l" t="t" r="r" b="b"/>
            <a:pathLst>
              <a:path w="2948312" h="3063182">
                <a:moveTo>
                  <a:pt x="0" y="0"/>
                </a:moveTo>
                <a:lnTo>
                  <a:pt x="2948312" y="0"/>
                </a:lnTo>
                <a:lnTo>
                  <a:pt x="2948312" y="3063181"/>
                </a:lnTo>
                <a:lnTo>
                  <a:pt x="0" y="3063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020007" y="3285255"/>
            <a:ext cx="11865436" cy="551433"/>
          </a:xfrm>
          <a:prstGeom prst="rect">
            <a:avLst/>
          </a:prstGeom>
        </p:spPr>
        <p:txBody>
          <a:bodyPr lIns="0" tIns="0" rIns="0" bIns="0" rtlCol="0" anchor="t">
            <a:spAutoFit/>
          </a:bodyPr>
          <a:lstStyle/>
          <a:p>
            <a:pPr algn="l">
              <a:lnSpc>
                <a:spcPts val="4320"/>
              </a:lnSpc>
            </a:pPr>
            <a:r>
              <a:rPr lang="en-US" sz="3600" dirty="0">
                <a:solidFill>
                  <a:srgbClr val="000000"/>
                </a:solidFill>
                <a:latin typeface="Gaegu"/>
              </a:rPr>
              <a:t>.</a:t>
            </a:r>
          </a:p>
        </p:txBody>
      </p:sp>
      <p:sp>
        <p:nvSpPr>
          <p:cNvPr id="13" name="Freeform 13"/>
          <p:cNvSpPr/>
          <p:nvPr/>
        </p:nvSpPr>
        <p:spPr>
          <a:xfrm>
            <a:off x="877995" y="9052618"/>
            <a:ext cx="1953343" cy="2086095"/>
          </a:xfrm>
          <a:custGeom>
            <a:avLst/>
            <a:gdLst/>
            <a:ahLst/>
            <a:cxnLst/>
            <a:rect l="l" t="t" r="r" b="b"/>
            <a:pathLst>
              <a:path w="1953343" h="2086095">
                <a:moveTo>
                  <a:pt x="0" y="0"/>
                </a:moveTo>
                <a:lnTo>
                  <a:pt x="1953343" y="0"/>
                </a:lnTo>
                <a:lnTo>
                  <a:pt x="1953343" y="2086094"/>
                </a:lnTo>
                <a:lnTo>
                  <a:pt x="0" y="20860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3">
            <a:extLst>
              <a:ext uri="{FF2B5EF4-FFF2-40B4-BE49-F238E27FC236}">
                <a16:creationId xmlns:a16="http://schemas.microsoft.com/office/drawing/2014/main" id="{41B95F7D-FDD5-9471-CFF9-D52A9E62C42A}"/>
              </a:ext>
            </a:extLst>
          </p:cNvPr>
          <p:cNvSpPr txBox="1"/>
          <p:nvPr/>
        </p:nvSpPr>
        <p:spPr>
          <a:xfrm>
            <a:off x="1747088" y="651069"/>
            <a:ext cx="13106400" cy="954107"/>
          </a:xfrm>
          <a:prstGeom prst="rect">
            <a:avLst/>
          </a:prstGeom>
          <a:noFill/>
        </p:spPr>
        <p:txBody>
          <a:bodyPr wrap="square" rtlCol="0">
            <a:spAutoFit/>
          </a:bodyPr>
          <a:lstStyle/>
          <a:p>
            <a:r>
              <a:rPr lang="en-US" sz="2800" dirty="0"/>
              <a:t>Find how much amount spent by each customer on artists? Write a query to return customer name, artist name and total spent</a:t>
            </a:r>
            <a:endParaRPr lang="en-IN" sz="2800" dirty="0"/>
          </a:p>
        </p:txBody>
      </p:sp>
      <p:pic>
        <p:nvPicPr>
          <p:cNvPr id="18" name="Picture 17">
            <a:extLst>
              <a:ext uri="{FF2B5EF4-FFF2-40B4-BE49-F238E27FC236}">
                <a16:creationId xmlns:a16="http://schemas.microsoft.com/office/drawing/2014/main" id="{3DA30BC7-6418-2892-A56C-D855C40C18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0270" y="1665544"/>
            <a:ext cx="9160034" cy="2339207"/>
          </a:xfrm>
          <a:prstGeom prst="rect">
            <a:avLst/>
          </a:prstGeom>
        </p:spPr>
      </p:pic>
      <p:pic>
        <p:nvPicPr>
          <p:cNvPr id="21" name="Picture 20">
            <a:extLst>
              <a:ext uri="{FF2B5EF4-FFF2-40B4-BE49-F238E27FC236}">
                <a16:creationId xmlns:a16="http://schemas.microsoft.com/office/drawing/2014/main" id="{1ECED34F-14D2-E50A-0624-A4A3045F8E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0270" y="4017928"/>
            <a:ext cx="9160034" cy="2124908"/>
          </a:xfrm>
          <a:prstGeom prst="rect">
            <a:avLst/>
          </a:prstGeom>
        </p:spPr>
      </p:pic>
      <p:pic>
        <p:nvPicPr>
          <p:cNvPr id="23" name="Picture 22">
            <a:extLst>
              <a:ext uri="{FF2B5EF4-FFF2-40B4-BE49-F238E27FC236}">
                <a16:creationId xmlns:a16="http://schemas.microsoft.com/office/drawing/2014/main" id="{8B7CAD6F-99D3-09DD-70A9-234C8EA086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000" y="6134220"/>
            <a:ext cx="10232513" cy="2674852"/>
          </a:xfrm>
          <a:prstGeom prst="rect">
            <a:avLst/>
          </a:prstGeom>
        </p:spPr>
      </p:pic>
    </p:spTree>
    <p:extLst>
      <p:ext uri="{BB962C8B-B14F-4D97-AF65-F5344CB8AC3E}">
        <p14:creationId xmlns:p14="http://schemas.microsoft.com/office/powerpoint/2010/main" val="300948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1676400" y="723900"/>
            <a:ext cx="14221269" cy="8118496"/>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3182048" y="6876631"/>
            <a:ext cx="4417958" cy="3053913"/>
          </a:xfrm>
          <a:custGeom>
            <a:avLst/>
            <a:gdLst/>
            <a:ahLst/>
            <a:cxnLst/>
            <a:rect l="l" t="t" r="r" b="b"/>
            <a:pathLst>
              <a:path w="4417958" h="3053913">
                <a:moveTo>
                  <a:pt x="0" y="0"/>
                </a:moveTo>
                <a:lnTo>
                  <a:pt x="4417958" y="0"/>
                </a:lnTo>
                <a:lnTo>
                  <a:pt x="4417958" y="3053913"/>
                </a:lnTo>
                <a:lnTo>
                  <a:pt x="0" y="3053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4643826" y="356456"/>
            <a:ext cx="2164329" cy="2882278"/>
          </a:xfrm>
          <a:custGeom>
            <a:avLst/>
            <a:gdLst/>
            <a:ahLst/>
            <a:cxnLst/>
            <a:rect l="l" t="t" r="r" b="b"/>
            <a:pathLst>
              <a:path w="2164329" h="2882278">
                <a:moveTo>
                  <a:pt x="0" y="0"/>
                </a:moveTo>
                <a:lnTo>
                  <a:pt x="2164328" y="0"/>
                </a:lnTo>
                <a:lnTo>
                  <a:pt x="2164328" y="2882278"/>
                </a:lnTo>
                <a:lnTo>
                  <a:pt x="0" y="28822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3">
            <a:extLst>
              <a:ext uri="{FF2B5EF4-FFF2-40B4-BE49-F238E27FC236}">
                <a16:creationId xmlns:a16="http://schemas.microsoft.com/office/drawing/2014/main" id="{9C98508E-7FC9-CCCE-D308-05F82E9C58A7}"/>
              </a:ext>
            </a:extLst>
          </p:cNvPr>
          <p:cNvSpPr txBox="1"/>
          <p:nvPr/>
        </p:nvSpPr>
        <p:spPr>
          <a:xfrm>
            <a:off x="1828799" y="853218"/>
            <a:ext cx="14172689" cy="523220"/>
          </a:xfrm>
          <a:prstGeom prst="rect">
            <a:avLst/>
          </a:prstGeom>
          <a:noFill/>
        </p:spPr>
        <p:txBody>
          <a:bodyPr wrap="square" rtlCol="0">
            <a:spAutoFit/>
          </a:bodyPr>
          <a:lstStyle/>
          <a:p>
            <a:r>
              <a:rPr lang="en-US" sz="2800" dirty="0"/>
              <a:t>We want to find out the most popular music Genre for each country. </a:t>
            </a:r>
            <a:endParaRPr lang="en-IN" sz="2800" dirty="0"/>
          </a:p>
        </p:txBody>
      </p:sp>
      <p:pic>
        <p:nvPicPr>
          <p:cNvPr id="18" name="Picture 17">
            <a:extLst>
              <a:ext uri="{FF2B5EF4-FFF2-40B4-BE49-F238E27FC236}">
                <a16:creationId xmlns:a16="http://schemas.microsoft.com/office/drawing/2014/main" id="{E150C1E6-C985-16ED-D739-E08B23021B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4856" y="1499845"/>
            <a:ext cx="9508944" cy="4260900"/>
          </a:xfrm>
          <a:prstGeom prst="rect">
            <a:avLst/>
          </a:prstGeom>
        </p:spPr>
      </p:pic>
      <p:pic>
        <p:nvPicPr>
          <p:cNvPr id="21" name="Picture 20">
            <a:extLst>
              <a:ext uri="{FF2B5EF4-FFF2-40B4-BE49-F238E27FC236}">
                <a16:creationId xmlns:a16="http://schemas.microsoft.com/office/drawing/2014/main" id="{EFF7D96A-D102-7A2E-0CB5-8C14CFB7F3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0171" y="4762500"/>
            <a:ext cx="9854557" cy="4003388"/>
          </a:xfrm>
          <a:prstGeom prst="rect">
            <a:avLst/>
          </a:prstGeom>
        </p:spPr>
      </p:pic>
    </p:spTree>
    <p:extLst>
      <p:ext uri="{BB962C8B-B14F-4D97-AF65-F5344CB8AC3E}">
        <p14:creationId xmlns:p14="http://schemas.microsoft.com/office/powerpoint/2010/main" val="221514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3529269" y="2480171"/>
            <a:ext cx="11229462" cy="762453"/>
          </a:xfrm>
          <a:prstGeom prst="rect">
            <a:avLst/>
          </a:prstGeom>
        </p:spPr>
        <p:txBody>
          <a:bodyPr lIns="0" tIns="0" rIns="0" bIns="0" rtlCol="0" anchor="t">
            <a:spAutoFit/>
          </a:bodyPr>
          <a:lstStyle/>
          <a:p>
            <a:pPr algn="ctr">
              <a:lnSpc>
                <a:spcPts val="5939"/>
              </a:lnSpc>
            </a:pPr>
            <a:endParaRPr lang="en-US" sz="6599" dirty="0">
              <a:solidFill>
                <a:srgbClr val="000000"/>
              </a:solidFill>
              <a:latin typeface="Gaegu Bold"/>
            </a:endParaRPr>
          </a:p>
        </p:txBody>
      </p:sp>
      <p:sp>
        <p:nvSpPr>
          <p:cNvPr id="12" name="Freeform 12"/>
          <p:cNvSpPr/>
          <p:nvPr/>
        </p:nvSpPr>
        <p:spPr>
          <a:xfrm>
            <a:off x="6783596" y="8531534"/>
            <a:ext cx="4682627" cy="2300340"/>
          </a:xfrm>
          <a:custGeom>
            <a:avLst/>
            <a:gdLst/>
            <a:ahLst/>
            <a:cxnLst/>
            <a:rect l="l" t="t" r="r" b="b"/>
            <a:pathLst>
              <a:path w="4682627" h="2300340">
                <a:moveTo>
                  <a:pt x="0" y="0"/>
                </a:moveTo>
                <a:lnTo>
                  <a:pt x="4682627" y="0"/>
                </a:lnTo>
                <a:lnTo>
                  <a:pt x="4682627" y="2300341"/>
                </a:lnTo>
                <a:lnTo>
                  <a:pt x="0" y="2300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2">
            <a:extLst>
              <a:ext uri="{FF2B5EF4-FFF2-40B4-BE49-F238E27FC236}">
                <a16:creationId xmlns:a16="http://schemas.microsoft.com/office/drawing/2014/main" id="{0CEC38A3-2C56-E85C-97FF-7BDDA13AA25C}"/>
              </a:ext>
            </a:extLst>
          </p:cNvPr>
          <p:cNvSpPr txBox="1"/>
          <p:nvPr/>
        </p:nvSpPr>
        <p:spPr>
          <a:xfrm>
            <a:off x="2514600" y="1638300"/>
            <a:ext cx="12877800" cy="954107"/>
          </a:xfrm>
          <a:prstGeom prst="rect">
            <a:avLst/>
          </a:prstGeom>
          <a:noFill/>
        </p:spPr>
        <p:txBody>
          <a:bodyPr wrap="square" rtlCol="0">
            <a:spAutoFit/>
          </a:bodyPr>
          <a:lstStyle/>
          <a:p>
            <a:r>
              <a:rPr lang="en-US" sz="2800" dirty="0"/>
              <a:t>Write a query that determines the customer that has spent the most on music for each country</a:t>
            </a:r>
            <a:r>
              <a:rPr lang="en-US" dirty="0"/>
              <a:t>.</a:t>
            </a:r>
            <a:endParaRPr lang="en-IN" dirty="0"/>
          </a:p>
        </p:txBody>
      </p:sp>
      <p:pic>
        <p:nvPicPr>
          <p:cNvPr id="15" name="Picture 14">
            <a:extLst>
              <a:ext uri="{FF2B5EF4-FFF2-40B4-BE49-F238E27FC236}">
                <a16:creationId xmlns:a16="http://schemas.microsoft.com/office/drawing/2014/main" id="{0C12A749-73FC-A6CC-4A11-AE302177D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740" y="2561476"/>
            <a:ext cx="9704660" cy="3191623"/>
          </a:xfrm>
          <a:prstGeom prst="rect">
            <a:avLst/>
          </a:prstGeom>
        </p:spPr>
      </p:pic>
      <p:pic>
        <p:nvPicPr>
          <p:cNvPr id="17" name="Picture 16">
            <a:extLst>
              <a:ext uri="{FF2B5EF4-FFF2-40B4-BE49-F238E27FC236}">
                <a16:creationId xmlns:a16="http://schemas.microsoft.com/office/drawing/2014/main" id="{8DB49945-ABAC-74FA-CBD0-520DE5A62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399" y="5611693"/>
            <a:ext cx="9945491" cy="28653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282976" y="2956769"/>
            <a:ext cx="9722047" cy="1534523"/>
          </a:xfrm>
          <a:prstGeom prst="rect">
            <a:avLst/>
          </a:prstGeom>
        </p:spPr>
        <p:txBody>
          <a:bodyPr lIns="0" tIns="0" rIns="0" bIns="0" rtlCol="0" anchor="t">
            <a:spAutoFit/>
          </a:bodyPr>
          <a:lstStyle/>
          <a:p>
            <a:pPr algn="ctr">
              <a:lnSpc>
                <a:spcPts val="11878"/>
              </a:lnSpc>
            </a:pPr>
            <a:r>
              <a:rPr lang="en-US" sz="13198" dirty="0">
                <a:solidFill>
                  <a:srgbClr val="000000"/>
                </a:solidFill>
                <a:latin typeface="Gaegu Bold"/>
              </a:rPr>
              <a:t>Thank You!!!</a:t>
            </a:r>
          </a:p>
        </p:txBody>
      </p:sp>
      <p:sp>
        <p:nvSpPr>
          <p:cNvPr id="12" name="Freeform 12"/>
          <p:cNvSpPr/>
          <p:nvPr/>
        </p:nvSpPr>
        <p:spPr>
          <a:xfrm>
            <a:off x="7010058" y="5469372"/>
            <a:ext cx="4267884" cy="4257215"/>
          </a:xfrm>
          <a:custGeom>
            <a:avLst/>
            <a:gdLst/>
            <a:ahLst/>
            <a:cxnLst/>
            <a:rect l="l" t="t" r="r" b="b"/>
            <a:pathLst>
              <a:path w="4267884" h="4257215">
                <a:moveTo>
                  <a:pt x="0" y="0"/>
                </a:moveTo>
                <a:lnTo>
                  <a:pt x="4267884" y="0"/>
                </a:lnTo>
                <a:lnTo>
                  <a:pt x="4267884" y="4257214"/>
                </a:lnTo>
                <a:lnTo>
                  <a:pt x="0" y="4257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71241" y="1643468"/>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802687" y="7692226"/>
            <a:ext cx="4682627" cy="2300340"/>
          </a:xfrm>
          <a:custGeom>
            <a:avLst/>
            <a:gdLst/>
            <a:ahLst/>
            <a:cxnLst/>
            <a:rect l="l" t="t" r="r" b="b"/>
            <a:pathLst>
              <a:path w="4682627" h="2300340">
                <a:moveTo>
                  <a:pt x="0" y="0"/>
                </a:moveTo>
                <a:lnTo>
                  <a:pt x="4682626" y="0"/>
                </a:lnTo>
                <a:lnTo>
                  <a:pt x="4682626" y="2300340"/>
                </a:lnTo>
                <a:lnTo>
                  <a:pt x="0" y="230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017549" y="2662710"/>
            <a:ext cx="12109882" cy="4411464"/>
          </a:xfrm>
          <a:prstGeom prst="rect">
            <a:avLst/>
          </a:prstGeom>
        </p:spPr>
        <p:txBody>
          <a:bodyPr lIns="0" tIns="0" rIns="0" bIns="0" rtlCol="0" anchor="t">
            <a:spAutoFit/>
          </a:bodyPr>
          <a:lstStyle/>
          <a:p>
            <a:pPr marL="777261" lvl="1" indent="-388631" algn="l">
              <a:lnSpc>
                <a:spcPts val="4320"/>
              </a:lnSpc>
              <a:buFont typeface="Arial"/>
              <a:buChar char="•"/>
            </a:pPr>
            <a:r>
              <a:rPr lang="en-US" sz="3600" b="0" i="0" dirty="0">
                <a:solidFill>
                  <a:srgbClr val="0D0D0D"/>
                </a:solidFill>
                <a:effectLst/>
                <a:highlight>
                  <a:srgbClr val="FFFFFF"/>
                </a:highlight>
              </a:rPr>
              <a:t>Analyze a music sales dataset to identify the most senior employee, top countries by invoice count, highest total invoice values, optimal city for a promotional Music Festival, best customer based on spending, retrieve Rock Music listeners' details, invite top rock bands, list tracks longer than average, calculate customer spending on artists, determine popular music genres by country, and identify top-spending customers per country.</a:t>
            </a:r>
            <a:endParaRPr lang="en-US" sz="3600" dirty="0">
              <a:solidFill>
                <a:srgbClr val="000000"/>
              </a:solidFill>
            </a:endParaRPr>
          </a:p>
        </p:txBody>
      </p:sp>
      <p:sp>
        <p:nvSpPr>
          <p:cNvPr id="13" name="TextBox 13"/>
          <p:cNvSpPr txBox="1"/>
          <p:nvPr/>
        </p:nvSpPr>
        <p:spPr>
          <a:xfrm>
            <a:off x="3020007" y="1960668"/>
            <a:ext cx="9722047" cy="952391"/>
          </a:xfrm>
          <a:prstGeom prst="rect">
            <a:avLst/>
          </a:prstGeom>
        </p:spPr>
        <p:txBody>
          <a:bodyPr lIns="0" tIns="0" rIns="0" bIns="0" rtlCol="0" anchor="t">
            <a:spAutoFit/>
          </a:bodyPr>
          <a:lstStyle/>
          <a:p>
            <a:pPr algn="l">
              <a:lnSpc>
                <a:spcPts val="5849"/>
              </a:lnSpc>
            </a:pPr>
            <a:r>
              <a:rPr lang="en-US" sz="6499" dirty="0">
                <a:solidFill>
                  <a:srgbClr val="000000"/>
                </a:solidFill>
                <a:latin typeface="Gaegu Bold"/>
              </a:rPr>
              <a:t>Objectives</a:t>
            </a:r>
          </a:p>
        </p:txBody>
      </p:sp>
      <p:sp>
        <p:nvSpPr>
          <p:cNvPr id="15" name="Freeform 15"/>
          <p:cNvSpPr/>
          <p:nvPr/>
        </p:nvSpPr>
        <p:spPr>
          <a:xfrm rot="2317682">
            <a:off x="14590236" y="668986"/>
            <a:ext cx="1972436" cy="2114697"/>
          </a:xfrm>
          <a:custGeom>
            <a:avLst/>
            <a:gdLst/>
            <a:ahLst/>
            <a:cxnLst/>
            <a:rect l="l" t="t" r="r" b="b"/>
            <a:pathLst>
              <a:path w="1972436" h="2114697">
                <a:moveTo>
                  <a:pt x="0" y="0"/>
                </a:moveTo>
                <a:lnTo>
                  <a:pt x="1972436" y="0"/>
                </a:lnTo>
                <a:lnTo>
                  <a:pt x="1972436" y="2114697"/>
                </a:lnTo>
                <a:lnTo>
                  <a:pt x="0" y="2114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4300612" y="5673151"/>
            <a:ext cx="3194114" cy="4114800"/>
          </a:xfrm>
          <a:custGeom>
            <a:avLst/>
            <a:gdLst/>
            <a:ahLst/>
            <a:cxnLst/>
            <a:rect l="l" t="t" r="r" b="b"/>
            <a:pathLst>
              <a:path w="3194114" h="4114800">
                <a:moveTo>
                  <a:pt x="3194114" y="0"/>
                </a:moveTo>
                <a:lnTo>
                  <a:pt x="0" y="0"/>
                </a:lnTo>
                <a:lnTo>
                  <a:pt x="0" y="4114800"/>
                </a:lnTo>
                <a:lnTo>
                  <a:pt x="3194114" y="4114800"/>
                </a:lnTo>
                <a:lnTo>
                  <a:pt x="319411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5544800" y="190500"/>
            <a:ext cx="1864492" cy="1410234"/>
          </a:xfrm>
          <a:custGeom>
            <a:avLst/>
            <a:gdLst/>
            <a:ahLst/>
            <a:cxnLst/>
            <a:rect l="l" t="t" r="r" b="b"/>
            <a:pathLst>
              <a:path w="1864492" h="1410234">
                <a:moveTo>
                  <a:pt x="0" y="0"/>
                </a:moveTo>
                <a:lnTo>
                  <a:pt x="1864492" y="0"/>
                </a:lnTo>
                <a:lnTo>
                  <a:pt x="1864492" y="1410234"/>
                </a:lnTo>
                <a:lnTo>
                  <a:pt x="0" y="1410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pic>
        <p:nvPicPr>
          <p:cNvPr id="17" name="Picture 16">
            <a:extLst>
              <a:ext uri="{FF2B5EF4-FFF2-40B4-BE49-F238E27FC236}">
                <a16:creationId xmlns:a16="http://schemas.microsoft.com/office/drawing/2014/main" id="{B85F330D-E632-CAE6-9294-70120D878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780" y="602208"/>
            <a:ext cx="14177578" cy="9638151"/>
          </a:xfrm>
          <a:prstGeom prst="rect">
            <a:avLst/>
          </a:prstGeom>
        </p:spPr>
      </p:pic>
      <p:sp>
        <p:nvSpPr>
          <p:cNvPr id="18" name="TextBox 17">
            <a:extLst>
              <a:ext uri="{FF2B5EF4-FFF2-40B4-BE49-F238E27FC236}">
                <a16:creationId xmlns:a16="http://schemas.microsoft.com/office/drawing/2014/main" id="{FD45BD59-6F4F-6C31-8857-D43FFFB55A81}"/>
              </a:ext>
            </a:extLst>
          </p:cNvPr>
          <p:cNvSpPr txBox="1"/>
          <p:nvPr/>
        </p:nvSpPr>
        <p:spPr>
          <a:xfrm>
            <a:off x="685800" y="73189"/>
            <a:ext cx="4038600" cy="646331"/>
          </a:xfrm>
          <a:prstGeom prst="rect">
            <a:avLst/>
          </a:prstGeom>
          <a:noFill/>
        </p:spPr>
        <p:txBody>
          <a:bodyPr wrap="square" rtlCol="0">
            <a:spAutoFit/>
          </a:bodyPr>
          <a:lstStyle/>
          <a:p>
            <a:r>
              <a:rPr lang="en-US" sz="3600" dirty="0"/>
              <a:t>Schema </a:t>
            </a:r>
            <a:r>
              <a:rPr lang="en-US" dirty="0"/>
              <a: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5272015" y="2655221"/>
            <a:ext cx="2217163" cy="6357456"/>
          </a:xfrm>
          <a:custGeom>
            <a:avLst/>
            <a:gdLst/>
            <a:ahLst/>
            <a:cxnLst/>
            <a:rect l="l" t="t" r="r" b="b"/>
            <a:pathLst>
              <a:path w="2217163" h="6357456">
                <a:moveTo>
                  <a:pt x="0" y="0"/>
                </a:moveTo>
                <a:lnTo>
                  <a:pt x="2217163" y="0"/>
                </a:lnTo>
                <a:lnTo>
                  <a:pt x="2217163" y="6357456"/>
                </a:lnTo>
                <a:lnTo>
                  <a:pt x="0" y="6357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1982558" flipH="1">
            <a:off x="8720079" y="7432006"/>
            <a:ext cx="529373" cy="936190"/>
          </a:xfrm>
          <a:custGeom>
            <a:avLst/>
            <a:gdLst/>
            <a:ahLst/>
            <a:cxnLst/>
            <a:rect l="l" t="t" r="r" b="b"/>
            <a:pathLst>
              <a:path w="529373" h="936190">
                <a:moveTo>
                  <a:pt x="529373" y="0"/>
                </a:moveTo>
                <a:lnTo>
                  <a:pt x="0" y="0"/>
                </a:lnTo>
                <a:lnTo>
                  <a:pt x="0" y="936190"/>
                </a:lnTo>
                <a:lnTo>
                  <a:pt x="529373" y="936190"/>
                </a:lnTo>
                <a:lnTo>
                  <a:pt x="52937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020007" y="3466289"/>
            <a:ext cx="11929517" cy="554704"/>
          </a:xfrm>
          <a:prstGeom prst="rect">
            <a:avLst/>
          </a:prstGeom>
        </p:spPr>
        <p:txBody>
          <a:bodyPr lIns="0" tIns="0" rIns="0" bIns="0" rtlCol="0" anchor="t">
            <a:spAutoFit/>
          </a:bodyPr>
          <a:lstStyle/>
          <a:p>
            <a:pPr algn="l">
              <a:lnSpc>
                <a:spcPts val="4560"/>
              </a:lnSpc>
            </a:pPr>
            <a:r>
              <a:rPr lang="en-US" sz="3800" dirty="0">
                <a:solidFill>
                  <a:srgbClr val="000000"/>
                </a:solidFill>
                <a:latin typeface="Gaegu"/>
              </a:rPr>
              <a:t> </a:t>
            </a:r>
          </a:p>
        </p:txBody>
      </p:sp>
      <p:sp>
        <p:nvSpPr>
          <p:cNvPr id="14" name="TextBox 14"/>
          <p:cNvSpPr txBox="1"/>
          <p:nvPr/>
        </p:nvSpPr>
        <p:spPr>
          <a:xfrm>
            <a:off x="2874140" y="1569457"/>
            <a:ext cx="12221249" cy="702756"/>
          </a:xfrm>
          <a:prstGeom prst="rect">
            <a:avLst/>
          </a:prstGeom>
        </p:spPr>
        <p:txBody>
          <a:bodyPr wrap="square" lIns="0" tIns="0" rIns="0" bIns="0" rtlCol="0" anchor="t">
            <a:spAutoFit/>
          </a:bodyPr>
          <a:lstStyle/>
          <a:p>
            <a:pPr algn="l">
              <a:lnSpc>
                <a:spcPts val="5849"/>
              </a:lnSpc>
            </a:pPr>
            <a:r>
              <a:rPr lang="en-US" sz="4400" dirty="0"/>
              <a:t>Who is the senior most employee based on job title?</a:t>
            </a:r>
            <a:endParaRPr lang="en-US" sz="4400" dirty="0">
              <a:solidFill>
                <a:srgbClr val="000000"/>
              </a:solidFill>
              <a:latin typeface="Gaegu Bold"/>
            </a:endParaRPr>
          </a:p>
        </p:txBody>
      </p:sp>
      <p:sp>
        <p:nvSpPr>
          <p:cNvPr id="15" name="Freeform 15"/>
          <p:cNvSpPr/>
          <p:nvPr/>
        </p:nvSpPr>
        <p:spPr>
          <a:xfrm rot="1982558" flipH="1">
            <a:off x="7943796" y="7164058"/>
            <a:ext cx="402387" cy="711618"/>
          </a:xfrm>
          <a:custGeom>
            <a:avLst/>
            <a:gdLst/>
            <a:ahLst/>
            <a:cxnLst/>
            <a:rect l="l" t="t" r="r" b="b"/>
            <a:pathLst>
              <a:path w="402387" h="711618">
                <a:moveTo>
                  <a:pt x="402388" y="0"/>
                </a:moveTo>
                <a:lnTo>
                  <a:pt x="0" y="0"/>
                </a:lnTo>
                <a:lnTo>
                  <a:pt x="0" y="711618"/>
                </a:lnTo>
                <a:lnTo>
                  <a:pt x="402388" y="711618"/>
                </a:lnTo>
                <a:lnTo>
                  <a:pt x="40238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1982558" flipH="1">
            <a:off x="9787231" y="7019674"/>
            <a:ext cx="388711" cy="687431"/>
          </a:xfrm>
          <a:custGeom>
            <a:avLst/>
            <a:gdLst/>
            <a:ahLst/>
            <a:cxnLst/>
            <a:rect l="l" t="t" r="r" b="b"/>
            <a:pathLst>
              <a:path w="388711" h="687431">
                <a:moveTo>
                  <a:pt x="388711" y="0"/>
                </a:moveTo>
                <a:lnTo>
                  <a:pt x="0" y="0"/>
                </a:lnTo>
                <a:lnTo>
                  <a:pt x="0" y="687431"/>
                </a:lnTo>
                <a:lnTo>
                  <a:pt x="388711" y="687431"/>
                </a:lnTo>
                <a:lnTo>
                  <a:pt x="388711"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8" name="Picture 17">
            <a:extLst>
              <a:ext uri="{FF2B5EF4-FFF2-40B4-BE49-F238E27FC236}">
                <a16:creationId xmlns:a16="http://schemas.microsoft.com/office/drawing/2014/main" id="{C6D0B6C3-8CDA-64A2-4DE4-3D38502DE6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4588" y="2655221"/>
            <a:ext cx="6417290" cy="2488279"/>
          </a:xfrm>
          <a:prstGeom prst="rect">
            <a:avLst/>
          </a:prstGeom>
        </p:spPr>
      </p:pic>
      <p:pic>
        <p:nvPicPr>
          <p:cNvPr id="20" name="Picture 19">
            <a:extLst>
              <a:ext uri="{FF2B5EF4-FFF2-40B4-BE49-F238E27FC236}">
                <a16:creationId xmlns:a16="http://schemas.microsoft.com/office/drawing/2014/main" id="{9393FA99-19D0-F932-D5F3-8E1AC13515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9067" y="4832061"/>
            <a:ext cx="7020905" cy="19457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172200" y="7048500"/>
            <a:ext cx="4682627" cy="2300340"/>
          </a:xfrm>
          <a:custGeom>
            <a:avLst/>
            <a:gdLst/>
            <a:ahLst/>
            <a:cxnLst/>
            <a:rect l="l" t="t" r="r" b="b"/>
            <a:pathLst>
              <a:path w="4682627" h="2300340">
                <a:moveTo>
                  <a:pt x="0" y="0"/>
                </a:moveTo>
                <a:lnTo>
                  <a:pt x="4682627" y="0"/>
                </a:lnTo>
                <a:lnTo>
                  <a:pt x="4682627" y="2300341"/>
                </a:lnTo>
                <a:lnTo>
                  <a:pt x="0" y="2300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2">
            <a:extLst>
              <a:ext uri="{FF2B5EF4-FFF2-40B4-BE49-F238E27FC236}">
                <a16:creationId xmlns:a16="http://schemas.microsoft.com/office/drawing/2014/main" id="{9F6BDFE9-0F98-AA6F-4CBF-A9AB53D11F06}"/>
              </a:ext>
            </a:extLst>
          </p:cNvPr>
          <p:cNvSpPr txBox="1"/>
          <p:nvPr/>
        </p:nvSpPr>
        <p:spPr>
          <a:xfrm>
            <a:off x="2819400" y="1618603"/>
            <a:ext cx="11710731" cy="769441"/>
          </a:xfrm>
          <a:prstGeom prst="rect">
            <a:avLst/>
          </a:prstGeom>
          <a:noFill/>
        </p:spPr>
        <p:txBody>
          <a:bodyPr wrap="square" rtlCol="0">
            <a:spAutoFit/>
          </a:bodyPr>
          <a:lstStyle/>
          <a:p>
            <a:r>
              <a:rPr lang="en-US" sz="4400" dirty="0"/>
              <a:t>Which countries have the most Invoices?</a:t>
            </a:r>
            <a:endParaRPr lang="en-IN" sz="4400" dirty="0"/>
          </a:p>
        </p:txBody>
      </p:sp>
      <p:pic>
        <p:nvPicPr>
          <p:cNvPr id="15" name="Picture 14">
            <a:extLst>
              <a:ext uri="{FF2B5EF4-FFF2-40B4-BE49-F238E27FC236}">
                <a16:creationId xmlns:a16="http://schemas.microsoft.com/office/drawing/2014/main" id="{11145026-7497-7729-AFFD-9EC32ECC3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10" y="2528719"/>
            <a:ext cx="7663790" cy="2458873"/>
          </a:xfrm>
          <a:prstGeom prst="rect">
            <a:avLst/>
          </a:prstGeom>
        </p:spPr>
      </p:pic>
      <p:pic>
        <p:nvPicPr>
          <p:cNvPr id="17" name="Picture 16">
            <a:extLst>
              <a:ext uri="{FF2B5EF4-FFF2-40B4-BE49-F238E27FC236}">
                <a16:creationId xmlns:a16="http://schemas.microsoft.com/office/drawing/2014/main" id="{8F70D7F3-235D-5D44-50A6-C40216E033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8972" y="3045563"/>
            <a:ext cx="4131028" cy="54507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423513" y="6887733"/>
            <a:ext cx="2948312" cy="3063182"/>
          </a:xfrm>
          <a:custGeom>
            <a:avLst/>
            <a:gdLst/>
            <a:ahLst/>
            <a:cxnLst/>
            <a:rect l="l" t="t" r="r" b="b"/>
            <a:pathLst>
              <a:path w="2948312" h="3063182">
                <a:moveTo>
                  <a:pt x="0" y="0"/>
                </a:moveTo>
                <a:lnTo>
                  <a:pt x="2948312" y="0"/>
                </a:lnTo>
                <a:lnTo>
                  <a:pt x="2948312" y="3063181"/>
                </a:lnTo>
                <a:lnTo>
                  <a:pt x="0" y="3063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020007" y="3285255"/>
            <a:ext cx="11865436" cy="551433"/>
          </a:xfrm>
          <a:prstGeom prst="rect">
            <a:avLst/>
          </a:prstGeom>
        </p:spPr>
        <p:txBody>
          <a:bodyPr lIns="0" tIns="0" rIns="0" bIns="0" rtlCol="0" anchor="t">
            <a:spAutoFit/>
          </a:bodyPr>
          <a:lstStyle/>
          <a:p>
            <a:pPr algn="l">
              <a:lnSpc>
                <a:spcPts val="4320"/>
              </a:lnSpc>
            </a:pPr>
            <a:r>
              <a:rPr lang="en-US" sz="3600" dirty="0">
                <a:solidFill>
                  <a:srgbClr val="000000"/>
                </a:solidFill>
                <a:latin typeface="Gaegu"/>
              </a:rPr>
              <a:t>.</a:t>
            </a:r>
          </a:p>
        </p:txBody>
      </p:sp>
      <p:sp>
        <p:nvSpPr>
          <p:cNvPr id="13" name="Freeform 13"/>
          <p:cNvSpPr/>
          <p:nvPr/>
        </p:nvSpPr>
        <p:spPr>
          <a:xfrm>
            <a:off x="1554533" y="7627897"/>
            <a:ext cx="1953343" cy="2086095"/>
          </a:xfrm>
          <a:custGeom>
            <a:avLst/>
            <a:gdLst/>
            <a:ahLst/>
            <a:cxnLst/>
            <a:rect l="l" t="t" r="r" b="b"/>
            <a:pathLst>
              <a:path w="1953343" h="2086095">
                <a:moveTo>
                  <a:pt x="0" y="0"/>
                </a:moveTo>
                <a:lnTo>
                  <a:pt x="1953343" y="0"/>
                </a:lnTo>
                <a:lnTo>
                  <a:pt x="1953343" y="2086094"/>
                </a:lnTo>
                <a:lnTo>
                  <a:pt x="0" y="20860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4">
            <a:extLst>
              <a:ext uri="{FF2B5EF4-FFF2-40B4-BE49-F238E27FC236}">
                <a16:creationId xmlns:a16="http://schemas.microsoft.com/office/drawing/2014/main" id="{4D14C266-BB5E-BF9F-6F8E-494072B8A909}"/>
              </a:ext>
            </a:extLst>
          </p:cNvPr>
          <p:cNvSpPr txBox="1"/>
          <p:nvPr/>
        </p:nvSpPr>
        <p:spPr>
          <a:xfrm>
            <a:off x="2590800" y="1638300"/>
            <a:ext cx="11353800" cy="769441"/>
          </a:xfrm>
          <a:prstGeom prst="rect">
            <a:avLst/>
          </a:prstGeom>
          <a:noFill/>
        </p:spPr>
        <p:txBody>
          <a:bodyPr wrap="square" rtlCol="0">
            <a:spAutoFit/>
          </a:bodyPr>
          <a:lstStyle/>
          <a:p>
            <a:r>
              <a:rPr lang="en-US" sz="4400" dirty="0"/>
              <a:t>What are top 3 values of total invoice?</a:t>
            </a:r>
            <a:endParaRPr lang="en-IN" dirty="0"/>
          </a:p>
        </p:txBody>
      </p:sp>
      <p:pic>
        <p:nvPicPr>
          <p:cNvPr id="17" name="Picture 16">
            <a:extLst>
              <a:ext uri="{FF2B5EF4-FFF2-40B4-BE49-F238E27FC236}">
                <a16:creationId xmlns:a16="http://schemas.microsoft.com/office/drawing/2014/main" id="{B38C9D36-E33C-626A-A01F-72CE800528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5716" y="2463723"/>
            <a:ext cx="5862484" cy="2298777"/>
          </a:xfrm>
          <a:prstGeom prst="rect">
            <a:avLst/>
          </a:prstGeom>
        </p:spPr>
      </p:pic>
      <p:pic>
        <p:nvPicPr>
          <p:cNvPr id="19" name="Picture 18">
            <a:extLst>
              <a:ext uri="{FF2B5EF4-FFF2-40B4-BE49-F238E27FC236}">
                <a16:creationId xmlns:a16="http://schemas.microsoft.com/office/drawing/2014/main" id="{C5C289BC-5A8C-BEA6-4FB5-4707DC81AD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2200" y="3193293"/>
            <a:ext cx="3711103" cy="47696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3182048" y="6876631"/>
            <a:ext cx="4417958" cy="3053913"/>
          </a:xfrm>
          <a:custGeom>
            <a:avLst/>
            <a:gdLst/>
            <a:ahLst/>
            <a:cxnLst/>
            <a:rect l="l" t="t" r="r" b="b"/>
            <a:pathLst>
              <a:path w="4417958" h="3053913">
                <a:moveTo>
                  <a:pt x="0" y="0"/>
                </a:moveTo>
                <a:lnTo>
                  <a:pt x="4417958" y="0"/>
                </a:lnTo>
                <a:lnTo>
                  <a:pt x="4417958" y="3053913"/>
                </a:lnTo>
                <a:lnTo>
                  <a:pt x="0" y="3053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4815505" y="981437"/>
            <a:ext cx="2164329" cy="2882278"/>
          </a:xfrm>
          <a:custGeom>
            <a:avLst/>
            <a:gdLst/>
            <a:ahLst/>
            <a:cxnLst/>
            <a:rect l="l" t="t" r="r" b="b"/>
            <a:pathLst>
              <a:path w="2164329" h="2882278">
                <a:moveTo>
                  <a:pt x="0" y="0"/>
                </a:moveTo>
                <a:lnTo>
                  <a:pt x="2164328" y="0"/>
                </a:lnTo>
                <a:lnTo>
                  <a:pt x="2164328" y="2882278"/>
                </a:lnTo>
                <a:lnTo>
                  <a:pt x="0" y="28822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4">
            <a:extLst>
              <a:ext uri="{FF2B5EF4-FFF2-40B4-BE49-F238E27FC236}">
                <a16:creationId xmlns:a16="http://schemas.microsoft.com/office/drawing/2014/main" id="{4D7DECB0-6C92-D37F-23A7-EA7A12CFA7EB}"/>
              </a:ext>
            </a:extLst>
          </p:cNvPr>
          <p:cNvSpPr txBox="1"/>
          <p:nvPr/>
        </p:nvSpPr>
        <p:spPr>
          <a:xfrm>
            <a:off x="2511601" y="1689691"/>
            <a:ext cx="12549306" cy="2062103"/>
          </a:xfrm>
          <a:prstGeom prst="rect">
            <a:avLst/>
          </a:prstGeom>
          <a:noFill/>
        </p:spPr>
        <p:txBody>
          <a:bodyPr wrap="square" rtlCol="0">
            <a:spAutoFit/>
          </a:bodyPr>
          <a:lstStyle/>
          <a:p>
            <a:r>
              <a:rPr lang="en-US" sz="3200" dirty="0"/>
              <a:t>Which city has the best customers? We would like to throw a promotional Music Festival in the city we made the most money. Write a query that returns one city that has the highest sum of invoice totals. Return both the city name &amp; sum of all invoice totals</a:t>
            </a:r>
            <a:endParaRPr lang="en-IN" sz="3200" dirty="0"/>
          </a:p>
        </p:txBody>
      </p:sp>
      <p:pic>
        <p:nvPicPr>
          <p:cNvPr id="17" name="Picture 16">
            <a:extLst>
              <a:ext uri="{FF2B5EF4-FFF2-40B4-BE49-F238E27FC236}">
                <a16:creationId xmlns:a16="http://schemas.microsoft.com/office/drawing/2014/main" id="{2A513D12-C548-980C-F649-409B548E7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301" y="3830531"/>
            <a:ext cx="4878560" cy="2290403"/>
          </a:xfrm>
          <a:prstGeom prst="rect">
            <a:avLst/>
          </a:prstGeom>
        </p:spPr>
      </p:pic>
      <p:pic>
        <p:nvPicPr>
          <p:cNvPr id="19" name="Picture 18">
            <a:extLst>
              <a:ext uri="{FF2B5EF4-FFF2-40B4-BE49-F238E27FC236}">
                <a16:creationId xmlns:a16="http://schemas.microsoft.com/office/drawing/2014/main" id="{87BA19CB-37F8-FC12-9FE9-5EE2E1ECD5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2400" y="5876413"/>
            <a:ext cx="5303816" cy="22508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4584652" y="5957147"/>
            <a:ext cx="2911221" cy="4114800"/>
          </a:xfrm>
          <a:custGeom>
            <a:avLst/>
            <a:gdLst/>
            <a:ahLst/>
            <a:cxnLst/>
            <a:rect l="l" t="t" r="r" b="b"/>
            <a:pathLst>
              <a:path w="2911221" h="4114800">
                <a:moveTo>
                  <a:pt x="2911221" y="0"/>
                </a:moveTo>
                <a:lnTo>
                  <a:pt x="0" y="0"/>
                </a:lnTo>
                <a:lnTo>
                  <a:pt x="0" y="4114800"/>
                </a:lnTo>
                <a:lnTo>
                  <a:pt x="2911221" y="4114800"/>
                </a:lnTo>
                <a:lnTo>
                  <a:pt x="291122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5193476" y="0"/>
            <a:ext cx="2837042" cy="2197418"/>
          </a:xfrm>
          <a:custGeom>
            <a:avLst/>
            <a:gdLst/>
            <a:ahLst/>
            <a:cxnLst/>
            <a:rect l="l" t="t" r="r" b="b"/>
            <a:pathLst>
              <a:path w="2837042" h="2197418">
                <a:moveTo>
                  <a:pt x="0" y="0"/>
                </a:moveTo>
                <a:lnTo>
                  <a:pt x="2837042" y="0"/>
                </a:lnTo>
                <a:lnTo>
                  <a:pt x="2837042" y="2197418"/>
                </a:lnTo>
                <a:lnTo>
                  <a:pt x="0" y="21974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3020007" y="1960668"/>
            <a:ext cx="9722047" cy="749885"/>
          </a:xfrm>
          <a:prstGeom prst="rect">
            <a:avLst/>
          </a:prstGeom>
        </p:spPr>
        <p:txBody>
          <a:bodyPr lIns="0" tIns="0" rIns="0" bIns="0" rtlCol="0" anchor="t">
            <a:spAutoFit/>
          </a:bodyPr>
          <a:lstStyle/>
          <a:p>
            <a:pPr algn="l">
              <a:lnSpc>
                <a:spcPts val="5849"/>
              </a:lnSpc>
            </a:pPr>
            <a:endParaRPr lang="en-US" sz="6499" dirty="0">
              <a:solidFill>
                <a:srgbClr val="000000"/>
              </a:solidFill>
              <a:latin typeface="Gaegu Bold"/>
            </a:endParaRPr>
          </a:p>
        </p:txBody>
      </p:sp>
      <p:sp>
        <p:nvSpPr>
          <p:cNvPr id="15" name="TextBox 14">
            <a:extLst>
              <a:ext uri="{FF2B5EF4-FFF2-40B4-BE49-F238E27FC236}">
                <a16:creationId xmlns:a16="http://schemas.microsoft.com/office/drawing/2014/main" id="{C63D3F25-DB97-4440-88FB-ADB9B4C2B1A5}"/>
              </a:ext>
            </a:extLst>
          </p:cNvPr>
          <p:cNvSpPr txBox="1"/>
          <p:nvPr/>
        </p:nvSpPr>
        <p:spPr>
          <a:xfrm>
            <a:off x="2949447" y="1960668"/>
            <a:ext cx="184731" cy="369332"/>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57AC6A80-AF45-0E03-00CF-775B60614EA2}"/>
              </a:ext>
            </a:extLst>
          </p:cNvPr>
          <p:cNvSpPr txBox="1"/>
          <p:nvPr/>
        </p:nvSpPr>
        <p:spPr>
          <a:xfrm>
            <a:off x="2514599" y="1714500"/>
            <a:ext cx="13357435" cy="1569660"/>
          </a:xfrm>
          <a:prstGeom prst="rect">
            <a:avLst/>
          </a:prstGeom>
          <a:noFill/>
        </p:spPr>
        <p:txBody>
          <a:bodyPr wrap="square" rtlCol="0">
            <a:spAutoFit/>
          </a:bodyPr>
          <a:lstStyle/>
          <a:p>
            <a:r>
              <a:rPr lang="en-US" sz="3200" dirty="0"/>
              <a:t>Who is the best customer? The customer who has spent the most money will be declared the best customer. Write a query that returns the person who has spent the most money</a:t>
            </a:r>
            <a:endParaRPr lang="en-IN" sz="3200" dirty="0"/>
          </a:p>
        </p:txBody>
      </p:sp>
      <p:pic>
        <p:nvPicPr>
          <p:cNvPr id="18" name="Picture 17">
            <a:extLst>
              <a:ext uri="{FF2B5EF4-FFF2-40B4-BE49-F238E27FC236}">
                <a16:creationId xmlns:a16="http://schemas.microsoft.com/office/drawing/2014/main" id="{142CBEC2-FCD8-EECC-9DA5-8B01EA060D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5238" y="3372789"/>
            <a:ext cx="6668078" cy="2584357"/>
          </a:xfrm>
          <a:prstGeom prst="rect">
            <a:avLst/>
          </a:prstGeom>
        </p:spPr>
      </p:pic>
      <p:pic>
        <p:nvPicPr>
          <p:cNvPr id="20" name="Picture 19">
            <a:extLst>
              <a:ext uri="{FF2B5EF4-FFF2-40B4-BE49-F238E27FC236}">
                <a16:creationId xmlns:a16="http://schemas.microsoft.com/office/drawing/2014/main" id="{AE71451A-CB3D-6F16-1C8C-58DE215AAE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1" y="6286499"/>
            <a:ext cx="7972314" cy="17013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5272015" y="2655221"/>
            <a:ext cx="2217163" cy="6357456"/>
          </a:xfrm>
          <a:custGeom>
            <a:avLst/>
            <a:gdLst/>
            <a:ahLst/>
            <a:cxnLst/>
            <a:rect l="l" t="t" r="r" b="b"/>
            <a:pathLst>
              <a:path w="2217163" h="6357456">
                <a:moveTo>
                  <a:pt x="0" y="0"/>
                </a:moveTo>
                <a:lnTo>
                  <a:pt x="2217163" y="0"/>
                </a:lnTo>
                <a:lnTo>
                  <a:pt x="2217163" y="6357456"/>
                </a:lnTo>
                <a:lnTo>
                  <a:pt x="0" y="6357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1982558" flipH="1">
            <a:off x="8590967" y="8949812"/>
            <a:ext cx="529373" cy="936190"/>
          </a:xfrm>
          <a:custGeom>
            <a:avLst/>
            <a:gdLst/>
            <a:ahLst/>
            <a:cxnLst/>
            <a:rect l="l" t="t" r="r" b="b"/>
            <a:pathLst>
              <a:path w="529373" h="936190">
                <a:moveTo>
                  <a:pt x="529373" y="0"/>
                </a:moveTo>
                <a:lnTo>
                  <a:pt x="0" y="0"/>
                </a:lnTo>
                <a:lnTo>
                  <a:pt x="0" y="936190"/>
                </a:lnTo>
                <a:lnTo>
                  <a:pt x="529373" y="936190"/>
                </a:lnTo>
                <a:lnTo>
                  <a:pt x="52937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020007" y="3466289"/>
            <a:ext cx="11929517" cy="554704"/>
          </a:xfrm>
          <a:prstGeom prst="rect">
            <a:avLst/>
          </a:prstGeom>
        </p:spPr>
        <p:txBody>
          <a:bodyPr lIns="0" tIns="0" rIns="0" bIns="0" rtlCol="0" anchor="t">
            <a:spAutoFit/>
          </a:bodyPr>
          <a:lstStyle/>
          <a:p>
            <a:pPr algn="l">
              <a:lnSpc>
                <a:spcPts val="4560"/>
              </a:lnSpc>
            </a:pPr>
            <a:r>
              <a:rPr lang="en-US" sz="3800" dirty="0">
                <a:solidFill>
                  <a:srgbClr val="000000"/>
                </a:solidFill>
                <a:latin typeface="Gaegu"/>
              </a:rPr>
              <a:t> </a:t>
            </a:r>
          </a:p>
        </p:txBody>
      </p:sp>
      <p:sp>
        <p:nvSpPr>
          <p:cNvPr id="15" name="Freeform 15"/>
          <p:cNvSpPr/>
          <p:nvPr/>
        </p:nvSpPr>
        <p:spPr>
          <a:xfrm rot="1982558" flipH="1">
            <a:off x="7914908" y="8857616"/>
            <a:ext cx="402387" cy="711618"/>
          </a:xfrm>
          <a:custGeom>
            <a:avLst/>
            <a:gdLst/>
            <a:ahLst/>
            <a:cxnLst/>
            <a:rect l="l" t="t" r="r" b="b"/>
            <a:pathLst>
              <a:path w="402387" h="711618">
                <a:moveTo>
                  <a:pt x="402388" y="0"/>
                </a:moveTo>
                <a:lnTo>
                  <a:pt x="0" y="0"/>
                </a:lnTo>
                <a:lnTo>
                  <a:pt x="0" y="711618"/>
                </a:lnTo>
                <a:lnTo>
                  <a:pt x="402388" y="711618"/>
                </a:lnTo>
                <a:lnTo>
                  <a:pt x="40238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6" name="Freeform 16"/>
          <p:cNvSpPr/>
          <p:nvPr/>
        </p:nvSpPr>
        <p:spPr>
          <a:xfrm rot="1982558" flipH="1">
            <a:off x="9413177" y="8791592"/>
            <a:ext cx="388711" cy="687431"/>
          </a:xfrm>
          <a:custGeom>
            <a:avLst/>
            <a:gdLst/>
            <a:ahLst/>
            <a:cxnLst/>
            <a:rect l="l" t="t" r="r" b="b"/>
            <a:pathLst>
              <a:path w="388711" h="687431">
                <a:moveTo>
                  <a:pt x="388711" y="0"/>
                </a:moveTo>
                <a:lnTo>
                  <a:pt x="0" y="0"/>
                </a:lnTo>
                <a:lnTo>
                  <a:pt x="0" y="687431"/>
                </a:lnTo>
                <a:lnTo>
                  <a:pt x="388711" y="687431"/>
                </a:lnTo>
                <a:lnTo>
                  <a:pt x="38871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6">
            <a:extLst>
              <a:ext uri="{FF2B5EF4-FFF2-40B4-BE49-F238E27FC236}">
                <a16:creationId xmlns:a16="http://schemas.microsoft.com/office/drawing/2014/main" id="{49E9C551-A658-534A-1BB0-1F4C09C3F544}"/>
              </a:ext>
            </a:extLst>
          </p:cNvPr>
          <p:cNvSpPr txBox="1"/>
          <p:nvPr/>
        </p:nvSpPr>
        <p:spPr>
          <a:xfrm>
            <a:off x="2439292" y="1569457"/>
            <a:ext cx="13105508" cy="1569660"/>
          </a:xfrm>
          <a:prstGeom prst="rect">
            <a:avLst/>
          </a:prstGeom>
          <a:noFill/>
        </p:spPr>
        <p:txBody>
          <a:bodyPr wrap="square" rtlCol="0">
            <a:spAutoFit/>
          </a:bodyPr>
          <a:lstStyle/>
          <a:p>
            <a:r>
              <a:rPr lang="en-US" sz="3200" dirty="0"/>
              <a:t>Write query to return the email, first name, last name, &amp; Genre of all Rock Music listeners. Return your list ordered alphabetically by email starting with A</a:t>
            </a:r>
            <a:endParaRPr lang="en-IN" sz="3200" dirty="0"/>
          </a:p>
        </p:txBody>
      </p:sp>
      <p:pic>
        <p:nvPicPr>
          <p:cNvPr id="21" name="Picture 20">
            <a:extLst>
              <a:ext uri="{FF2B5EF4-FFF2-40B4-BE49-F238E27FC236}">
                <a16:creationId xmlns:a16="http://schemas.microsoft.com/office/drawing/2014/main" id="{FEB3DD6C-2B69-E6E7-B8AC-1BBA038C09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0937" y="3284829"/>
            <a:ext cx="8016935" cy="3684460"/>
          </a:xfrm>
          <a:prstGeom prst="rect">
            <a:avLst/>
          </a:prstGeom>
        </p:spPr>
      </p:pic>
      <p:pic>
        <p:nvPicPr>
          <p:cNvPr id="23" name="Picture 22">
            <a:extLst>
              <a:ext uri="{FF2B5EF4-FFF2-40B4-BE49-F238E27FC236}">
                <a16:creationId xmlns:a16="http://schemas.microsoft.com/office/drawing/2014/main" id="{A22BB398-1269-C1AB-67DE-FAD04AC844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4158" y="5143501"/>
            <a:ext cx="7292972" cy="3403756"/>
          </a:xfrm>
          <a:prstGeom prst="rect">
            <a:avLst/>
          </a:prstGeom>
        </p:spPr>
      </p:pic>
    </p:spTree>
    <p:extLst>
      <p:ext uri="{BB962C8B-B14F-4D97-AF65-F5344CB8AC3E}">
        <p14:creationId xmlns:p14="http://schemas.microsoft.com/office/powerpoint/2010/main" val="2576768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369</Words>
  <Application>Microsoft Office PowerPoint</Application>
  <PresentationFormat>Custom</PresentationFormat>
  <Paragraphs>22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Gaegu</vt:lpstr>
      <vt:lpstr>Gaegu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Narrative within songs presentation in turquoise and yellow comic style</dc:title>
  <cp:lastModifiedBy>Sampada Nikam</cp:lastModifiedBy>
  <cp:revision>23</cp:revision>
  <dcterms:created xsi:type="dcterms:W3CDTF">2006-08-16T00:00:00Z</dcterms:created>
  <dcterms:modified xsi:type="dcterms:W3CDTF">2024-05-23T12:23:23Z</dcterms:modified>
  <dc:identifier>DAGEz1rVlJc</dc:identifier>
</cp:coreProperties>
</file>